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972800" cy="8229600" type="B4JIS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3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29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626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894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514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747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797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390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514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249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822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393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00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61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026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07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051688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5507358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537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140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2"/>
            <a:ext cx="946404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3006090"/>
            <a:ext cx="464200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291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962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400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187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48640"/>
            <a:ext cx="353901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2468880"/>
            <a:ext cx="353901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098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2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24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10143" y="3317379"/>
            <a:ext cx="5667316" cy="1594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Bank Customer Churn: Understanding &amp; Reducing Customer Loss</a:t>
            </a:r>
            <a:endParaRPr lang="en-US" sz="3338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19FD0-2439-BB95-BA15-B7717C729083}"/>
              </a:ext>
            </a:extLst>
          </p:cNvPr>
          <p:cNvSpPr txBox="1"/>
          <p:nvPr/>
        </p:nvSpPr>
        <p:spPr>
          <a:xfrm>
            <a:off x="5342021" y="5710989"/>
            <a:ext cx="3609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:-</a:t>
            </a:r>
          </a:p>
          <a:p>
            <a:r>
              <a:rPr lang="en-US" dirty="0"/>
              <a:t>•Chandan Kumar</a:t>
            </a:r>
          </a:p>
          <a:p>
            <a:r>
              <a:rPr lang="en-US" dirty="0"/>
              <a:t>• Vivek Kumar</a:t>
            </a:r>
          </a:p>
          <a:p>
            <a:r>
              <a:rPr lang="en-US" dirty="0"/>
              <a:t>• Dev </a:t>
            </a:r>
            <a:r>
              <a:rPr lang="en-US" dirty="0" err="1"/>
              <a:t>Brot</a:t>
            </a:r>
            <a:endParaRPr lang="en-US" dirty="0"/>
          </a:p>
          <a:p>
            <a:r>
              <a:rPr lang="en-US" dirty="0"/>
              <a:t>• Ayushi Singh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094816"/>
            <a:ext cx="8789581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Turning Churn into Opportunity</a:t>
            </a:r>
            <a:endParaRPr lang="en-US" sz="3338" dirty="0"/>
          </a:p>
        </p:txBody>
      </p:sp>
      <p:sp>
        <p:nvSpPr>
          <p:cNvPr id="3" name="Text 1"/>
          <p:cNvSpPr/>
          <p:nvPr/>
        </p:nvSpPr>
        <p:spPr>
          <a:xfrm>
            <a:off x="1735396" y="3102709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Understand Drivers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5342" y="3470523"/>
            <a:ext cx="326648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Recognizing churn drivers is fundamental to fostering customer loyalty and ensuring long-term profitability.</a:t>
            </a:r>
            <a:endParaRPr lang="en-US" sz="1313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944" y="3181202"/>
            <a:ext cx="2738914" cy="27389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341704" y="3405962"/>
            <a:ext cx="425232" cy="425232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594" y="3522852"/>
            <a:ext cx="191363" cy="1913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10979" y="2966620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 Early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110978" y="3334435"/>
            <a:ext cx="32664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insights and predictive models empower banks to intervene proactively, transforming potential losses into retained customers.</a:t>
            </a:r>
            <a:endParaRPr lang="en-US" sz="131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944" y="3181202"/>
            <a:ext cx="2738914" cy="2738914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6205776" y="3405962"/>
            <a:ext cx="425232" cy="425232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2666" y="3522852"/>
            <a:ext cx="191363" cy="1913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10979" y="4814352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Focus Retention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110978" y="5182166"/>
            <a:ext cx="326648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Implementing focused retention strategies can convert the threat of churn into significant growth opportunities.</a:t>
            </a:r>
            <a:endParaRPr lang="en-US" sz="1313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944" y="3181202"/>
            <a:ext cx="2738914" cy="2738914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6205776" y="5270034"/>
            <a:ext cx="425232" cy="425232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2666" y="5386924"/>
            <a:ext cx="191363" cy="19136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83987" y="4678263"/>
            <a:ext cx="2677835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Lasting Relationships</a:t>
            </a:r>
            <a:endParaRPr lang="en-US" sz="1650" dirty="0"/>
          </a:p>
        </p:txBody>
      </p:sp>
      <p:sp>
        <p:nvSpPr>
          <p:cNvPr id="19" name="Text 11"/>
          <p:cNvSpPr/>
          <p:nvPr/>
        </p:nvSpPr>
        <p:spPr>
          <a:xfrm>
            <a:off x="595342" y="5046077"/>
            <a:ext cx="32664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ultimate goal is to cultivate smarter, more enduring banking relationships that benefit both the customer and the institution.</a:t>
            </a:r>
            <a:endParaRPr lang="en-US" sz="1313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6944" y="3181202"/>
            <a:ext cx="2738914" cy="2738914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4341704" y="5270034"/>
            <a:ext cx="425232" cy="425232"/>
          </a:xfrm>
          <a:prstGeom prst="roundRect">
            <a:avLst>
              <a:gd name="adj" fmla="val 16111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58594" y="5386924"/>
            <a:ext cx="191363" cy="1913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3975" y="1532870"/>
            <a:ext cx="5779651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88"/>
              </a:lnSpc>
            </a:pPr>
            <a:r>
              <a:rPr lang="en-US" sz="3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Customer Churn Matters in Banking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4653974" y="2726948"/>
            <a:ext cx="2812763" cy="1907828"/>
          </a:xfrm>
          <a:prstGeom prst="roundRect">
            <a:avLst>
              <a:gd name="adj" fmla="val 4314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29" y="2726948"/>
            <a:ext cx="68580" cy="19078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76592" y="2898130"/>
            <a:ext cx="2418963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Significant Revenue Impact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4876592" y="3472041"/>
            <a:ext cx="2418963" cy="985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services face an average churn rate of 19%, directly impacting revenue streams and hindering growth potential.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7620774" y="2726948"/>
            <a:ext cx="2812852" cy="1907828"/>
          </a:xfrm>
          <a:prstGeom prst="roundRect">
            <a:avLst>
              <a:gd name="adj" fmla="val 4314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629" y="2726948"/>
            <a:ext cx="68580" cy="19078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43392" y="2898130"/>
            <a:ext cx="2054632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Acquisition Costs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843392" y="3231298"/>
            <a:ext cx="2419052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Acquiring a new customer is 5-6 times more expensive than retaining an existing one, making retention a critical financial priority.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4653974" y="4788813"/>
            <a:ext cx="2812763" cy="1907828"/>
          </a:xfrm>
          <a:prstGeom prst="roundRect">
            <a:avLst>
              <a:gd name="adj" fmla="val 4314"/>
            </a:avLst>
          </a:prstGeom>
          <a:solidFill>
            <a:srgbClr val="2A2A2D">
              <a:alpha val="95000"/>
            </a:srgbClr>
          </a:solidFill>
          <a:ln w="2286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29" y="4788813"/>
            <a:ext cx="68580" cy="19078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876592" y="4959995"/>
            <a:ext cx="192586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Long-term Value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4876592" y="5293162"/>
            <a:ext cx="2418963" cy="1232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Loyal, long-term customers not only generate higher profits but also become valuable advocates through referrals, strengthening the bank's market position.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98160"/>
            <a:ext cx="5159395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Customer Churn?</a:t>
            </a:r>
            <a:endParaRPr lang="en-US" sz="3338" dirty="0"/>
          </a:p>
        </p:txBody>
      </p:sp>
      <p:sp>
        <p:nvSpPr>
          <p:cNvPr id="3" name="Text 1"/>
          <p:cNvSpPr/>
          <p:nvPr/>
        </p:nvSpPr>
        <p:spPr>
          <a:xfrm>
            <a:off x="595343" y="2637919"/>
            <a:ext cx="570321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churn refers to the phenomenon where clients end their relationship with a bank or significantly reduce their engagement with its services.</a:t>
            </a:r>
            <a:endParaRPr lang="en-US" sz="1313" dirty="0"/>
          </a:p>
        </p:txBody>
      </p:sp>
      <p:sp>
        <p:nvSpPr>
          <p:cNvPr id="4" name="Text 2"/>
          <p:cNvSpPr/>
          <p:nvPr/>
        </p:nvSpPr>
        <p:spPr>
          <a:xfrm>
            <a:off x="595343" y="3607505"/>
            <a:ext cx="570321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 is typically measured as the percentage of customers lost over a specific period (e.g., 20% annual churn means one in five customers leaves the bank yearly).</a:t>
            </a:r>
            <a:endParaRPr lang="en-US" sz="1313" dirty="0"/>
          </a:p>
        </p:txBody>
      </p:sp>
      <p:sp>
        <p:nvSpPr>
          <p:cNvPr id="5" name="Text 3"/>
          <p:cNvSpPr/>
          <p:nvPr/>
        </p:nvSpPr>
        <p:spPr>
          <a:xfrm>
            <a:off x="595343" y="4577090"/>
            <a:ext cx="570321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high churn rate often signals underlying issues such as customer dissatisfaction, intense competitive threats, or deficiencies in service quality.</a:t>
            </a:r>
            <a:endParaRPr lang="en-US" sz="131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23" y="2676228"/>
            <a:ext cx="3663761" cy="36637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195" y="1575107"/>
            <a:ext cx="6800493" cy="49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113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Drivers of Bank Customer Churn</a:t>
            </a:r>
            <a:endParaRPr lang="en-US" sz="311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95" y="2392442"/>
            <a:ext cx="797421" cy="9569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15100" y="2551927"/>
            <a:ext cx="1993553" cy="24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38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Fees &amp; Charges</a:t>
            </a:r>
            <a:endParaRPr lang="en-US" sz="1538" dirty="0"/>
          </a:p>
        </p:txBody>
      </p:sp>
      <p:sp>
        <p:nvSpPr>
          <p:cNvPr id="5" name="Text 2"/>
          <p:cNvSpPr/>
          <p:nvPr/>
        </p:nvSpPr>
        <p:spPr>
          <a:xfrm>
            <a:off x="1515100" y="2896791"/>
            <a:ext cx="8899505" cy="25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2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Unexpected or excessive fees (ATM, overdraft, paper statements) are a major source of customer dissatisfaction.</a:t>
            </a:r>
            <a:endParaRPr lang="en-US" sz="123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5" y="3349347"/>
            <a:ext cx="797421" cy="9569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5100" y="3508832"/>
            <a:ext cx="2041952" cy="24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38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Experience</a:t>
            </a:r>
            <a:endParaRPr lang="en-US" sz="1538" dirty="0"/>
          </a:p>
        </p:txBody>
      </p:sp>
      <p:sp>
        <p:nvSpPr>
          <p:cNvPr id="8" name="Text 4"/>
          <p:cNvSpPr/>
          <p:nvPr/>
        </p:nvSpPr>
        <p:spPr>
          <a:xfrm>
            <a:off x="1515100" y="3853696"/>
            <a:ext cx="8899505" cy="255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2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Long wait times, a lack of seamless digital access, and inconsistent service quality drive customers away.</a:t>
            </a:r>
            <a:endParaRPr lang="en-US" sz="123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95" y="4306252"/>
            <a:ext cx="797421" cy="11740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15100" y="4465738"/>
            <a:ext cx="1993553" cy="24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38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Complexity</a:t>
            </a:r>
            <a:endParaRPr lang="en-US" sz="1538" dirty="0"/>
          </a:p>
        </p:txBody>
      </p:sp>
      <p:sp>
        <p:nvSpPr>
          <p:cNvPr id="11" name="Text 6"/>
          <p:cNvSpPr/>
          <p:nvPr/>
        </p:nvSpPr>
        <p:spPr>
          <a:xfrm>
            <a:off x="1515100" y="4810602"/>
            <a:ext cx="8899505" cy="510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2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Paradoxically, customers with a high number of products (e.g., four or more) exhibit significantly higher churn rates, sometimes approaching 100%.</a:t>
            </a:r>
            <a:endParaRPr lang="en-US" sz="123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95" y="5480328"/>
            <a:ext cx="797421" cy="11740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15100" y="5639812"/>
            <a:ext cx="2239655" cy="24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538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Competitive Landscape</a:t>
            </a:r>
            <a:endParaRPr lang="en-US" sz="1538" dirty="0"/>
          </a:p>
        </p:txBody>
      </p:sp>
      <p:sp>
        <p:nvSpPr>
          <p:cNvPr id="14" name="Text 8"/>
          <p:cNvSpPr/>
          <p:nvPr/>
        </p:nvSpPr>
        <p:spPr>
          <a:xfrm>
            <a:off x="1515100" y="5984677"/>
            <a:ext cx="8899505" cy="510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88"/>
              </a:lnSpc>
            </a:pPr>
            <a:r>
              <a:rPr lang="en-US" sz="12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rise of fintech disruptors offering superior digital experiences and innovative services poses a significant threat to traditional banks.</a:t>
            </a:r>
            <a:endParaRPr lang="en-US" sz="123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513493"/>
            <a:ext cx="9315182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Insights from a 10,000-Customer Dataset</a:t>
            </a:r>
            <a:endParaRPr lang="en-US" sz="3338" dirty="0"/>
          </a:p>
        </p:txBody>
      </p:sp>
      <p:sp>
        <p:nvSpPr>
          <p:cNvPr id="3" name="Shape 1"/>
          <p:cNvSpPr/>
          <p:nvPr/>
        </p:nvSpPr>
        <p:spPr>
          <a:xfrm>
            <a:off x="595342" y="2385298"/>
            <a:ext cx="3147269" cy="2216438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68" y="2561124"/>
            <a:ext cx="510332" cy="51033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542" y="2701409"/>
            <a:ext cx="229583" cy="2295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169" y="324156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Churn Rate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71168" y="3609380"/>
            <a:ext cx="279561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notable 20.4% churn rate, indicating 2,037 customers were lost from the dataset.</a:t>
            </a:r>
            <a:endParaRPr lang="en-US" sz="1313" dirty="0"/>
          </a:p>
        </p:txBody>
      </p:sp>
      <p:sp>
        <p:nvSpPr>
          <p:cNvPr id="8" name="Shape 4"/>
          <p:cNvSpPr/>
          <p:nvPr/>
        </p:nvSpPr>
        <p:spPr>
          <a:xfrm>
            <a:off x="3912721" y="2385298"/>
            <a:ext cx="3147269" cy="2216438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47" y="2561124"/>
            <a:ext cx="510332" cy="51033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8921" y="2701409"/>
            <a:ext cx="229583" cy="2295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088548" y="324156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Geographical Trends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4088547" y="3609380"/>
            <a:ext cx="279561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50% of customers are based in France, with significant regional variations in churn behavior.</a:t>
            </a:r>
            <a:endParaRPr lang="en-US" sz="1313" dirty="0"/>
          </a:p>
        </p:txBody>
      </p:sp>
      <p:sp>
        <p:nvSpPr>
          <p:cNvPr id="13" name="Shape 7"/>
          <p:cNvSpPr/>
          <p:nvPr/>
        </p:nvSpPr>
        <p:spPr>
          <a:xfrm>
            <a:off x="7230100" y="2385298"/>
            <a:ext cx="3147269" cy="2216438"/>
          </a:xfrm>
          <a:prstGeom prst="roundRect">
            <a:avLst>
              <a:gd name="adj" fmla="val 32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926" y="2561124"/>
            <a:ext cx="510332" cy="51033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6300" y="2701409"/>
            <a:ext cx="229583" cy="22958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05927" y="3241566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Gender Distribution</a:t>
            </a:r>
            <a:endParaRPr lang="en-US" sz="1650" dirty="0"/>
          </a:p>
        </p:txBody>
      </p:sp>
      <p:sp>
        <p:nvSpPr>
          <p:cNvPr id="17" name="Text 9"/>
          <p:cNvSpPr/>
          <p:nvPr/>
        </p:nvSpPr>
        <p:spPr>
          <a:xfrm>
            <a:off x="7405926" y="3609380"/>
            <a:ext cx="2795618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gender split is nearly even, suggesting churn is not strongly correlated with gender.</a:t>
            </a:r>
            <a:endParaRPr lang="en-US" sz="1313" dirty="0"/>
          </a:p>
        </p:txBody>
      </p:sp>
      <p:sp>
        <p:nvSpPr>
          <p:cNvPr id="18" name="Shape 10"/>
          <p:cNvSpPr/>
          <p:nvPr/>
        </p:nvSpPr>
        <p:spPr>
          <a:xfrm>
            <a:off x="595343" y="4771847"/>
            <a:ext cx="4805958" cy="1944261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168" y="4947672"/>
            <a:ext cx="510332" cy="51033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542" y="5087957"/>
            <a:ext cx="229583" cy="229583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1169" y="5628114"/>
            <a:ext cx="2126426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Activity Status</a:t>
            </a:r>
            <a:endParaRPr lang="en-US" sz="1650" dirty="0"/>
          </a:p>
        </p:txBody>
      </p:sp>
      <p:sp>
        <p:nvSpPr>
          <p:cNvPr id="22" name="Text 12"/>
          <p:cNvSpPr/>
          <p:nvPr/>
        </p:nvSpPr>
        <p:spPr>
          <a:xfrm>
            <a:off x="771168" y="5995929"/>
            <a:ext cx="445430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Inactive members show a higher propensity to churn compared to active customers.</a:t>
            </a:r>
            <a:endParaRPr lang="en-US" sz="1313" dirty="0"/>
          </a:p>
        </p:txBody>
      </p:sp>
      <p:sp>
        <p:nvSpPr>
          <p:cNvPr id="23" name="Shape 13"/>
          <p:cNvSpPr/>
          <p:nvPr/>
        </p:nvSpPr>
        <p:spPr>
          <a:xfrm>
            <a:off x="5571411" y="4771847"/>
            <a:ext cx="4805958" cy="1944261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7236" y="4947672"/>
            <a:ext cx="510332" cy="510332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87611" y="5087957"/>
            <a:ext cx="229583" cy="229583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5747236" y="5628114"/>
            <a:ext cx="2293412" cy="265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Credit Card Ownership</a:t>
            </a:r>
            <a:endParaRPr lang="en-US" sz="1650" dirty="0"/>
          </a:p>
        </p:txBody>
      </p:sp>
      <p:sp>
        <p:nvSpPr>
          <p:cNvPr id="27" name="Text 15"/>
          <p:cNvSpPr/>
          <p:nvPr/>
        </p:nvSpPr>
        <p:spPr>
          <a:xfrm>
            <a:off x="5747237" y="5995929"/>
            <a:ext cx="445430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holding credit cards tend to have higher churn rates than those without.</a:t>
            </a:r>
            <a:endParaRPr lang="en-US" sz="131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229" y="1453932"/>
            <a:ext cx="7344043" cy="483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88"/>
              </a:lnSpc>
            </a:pPr>
            <a:r>
              <a:rPr lang="en-US" sz="30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Predictive Modeling for Churn Detection</a:t>
            </a:r>
            <a:endParaRPr lang="en-US" sz="303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28" y="2343061"/>
            <a:ext cx="4756577" cy="4756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80710" y="2308235"/>
            <a:ext cx="4756577" cy="49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machine learning models are employed to predict which customers are at risk of churning.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680710" y="2942242"/>
            <a:ext cx="4756577" cy="247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913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 Regression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680710" y="3243798"/>
            <a:ext cx="4756577" cy="247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913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Decision Trees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680710" y="3545353"/>
            <a:ext cx="4756577" cy="247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57175" indent="-257175">
              <a:lnSpc>
                <a:spcPts val="1913"/>
              </a:lnSpc>
              <a:buSzPct val="100000"/>
              <a:buChar char="•"/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Neural Networks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680710" y="3931920"/>
            <a:ext cx="4756577" cy="49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predictors include: Age, Tenure, Account Balance, Number of Products held, and Activity Status.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912614" y="4600754"/>
            <a:ext cx="4524673" cy="49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example, customers managing four or more bank products face a nearly 100% churn risk, highlighting a critical pain point.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5680710" y="4600754"/>
            <a:ext cx="17145" cy="494883"/>
          </a:xfrm>
          <a:prstGeom prst="rect">
            <a:avLst/>
          </a:prstGeom>
          <a:solidFill>
            <a:srgbClr val="D5D5D8"/>
          </a:solidFill>
          <a:ln/>
        </p:spPr>
      </p:sp>
      <p:sp>
        <p:nvSpPr>
          <p:cNvPr id="11" name="Text 8"/>
          <p:cNvSpPr/>
          <p:nvPr/>
        </p:nvSpPr>
        <p:spPr>
          <a:xfrm>
            <a:off x="5680710" y="5269587"/>
            <a:ext cx="4756577" cy="494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13"/>
              </a:lnSpc>
            </a:pPr>
            <a:r>
              <a:rPr lang="en-US" sz="12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Early identification allows banks to deploy targeted retention campaigns, preventing customer loss before it occurs.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2180809"/>
            <a:ext cx="5313700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Visualizing Churn Patterns</a:t>
            </a:r>
            <a:endParaRPr lang="en-US" sz="333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" y="3162092"/>
            <a:ext cx="3166199" cy="204141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46" y="3162092"/>
            <a:ext cx="3166199" cy="204141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33" y="3162092"/>
            <a:ext cx="3166199" cy="204141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5343" y="5504349"/>
            <a:ext cx="978211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8"/>
              </a:lnSpc>
            </a:pP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visualizations offer actionable insights into customer behavior, helping to pinpoint specific segments and factors driving churn.</a:t>
            </a:r>
            <a:endParaRPr lang="en-US" sz="131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41148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47087" y="1462862"/>
            <a:ext cx="5993428" cy="77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38"/>
              </a:lnSpc>
            </a:pPr>
            <a:r>
              <a:rPr lang="en-US" sz="2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Strategies to Reduce Bank Customer Churn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547087" y="2420035"/>
            <a:ext cx="123497" cy="154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9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87" y="2612738"/>
            <a:ext cx="5993428" cy="171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47086" y="2708731"/>
            <a:ext cx="1544033" cy="192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Simplify &amp; Educate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547087" y="2975819"/>
            <a:ext cx="5993428" cy="395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Streamline product offerings and provide clear, comprehensive education on product usage and benefits.</a:t>
            </a:r>
            <a:endParaRPr lang="en-US" sz="938" dirty="0"/>
          </a:p>
        </p:txBody>
      </p:sp>
      <p:sp>
        <p:nvSpPr>
          <p:cNvPr id="8" name="Text 4"/>
          <p:cNvSpPr/>
          <p:nvPr/>
        </p:nvSpPr>
        <p:spPr>
          <a:xfrm>
            <a:off x="4547087" y="3586967"/>
            <a:ext cx="123497" cy="154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93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87" y="3767346"/>
            <a:ext cx="5993428" cy="17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547086" y="3875663"/>
            <a:ext cx="1544033" cy="192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 Experience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4547087" y="4142750"/>
            <a:ext cx="5993428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 in robust digital banking platforms and ensure highly responsive customer service channels.</a:t>
            </a:r>
            <a:endParaRPr lang="en-US" sz="938" dirty="0"/>
          </a:p>
        </p:txBody>
      </p:sp>
      <p:sp>
        <p:nvSpPr>
          <p:cNvPr id="12" name="Text 7"/>
          <p:cNvSpPr/>
          <p:nvPr/>
        </p:nvSpPr>
        <p:spPr>
          <a:xfrm>
            <a:off x="4547087" y="4556374"/>
            <a:ext cx="123497" cy="154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93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87" y="4724430"/>
            <a:ext cx="5993428" cy="171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547086" y="4845070"/>
            <a:ext cx="1544033" cy="192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Retention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4547087" y="5112157"/>
            <a:ext cx="5993428" cy="395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tailored retention strategies for high-risk customer segments, such as inactive users or those with multiple products.</a:t>
            </a:r>
            <a:endParaRPr lang="en-US" sz="938" dirty="0"/>
          </a:p>
        </p:txBody>
      </p:sp>
      <p:sp>
        <p:nvSpPr>
          <p:cNvPr id="16" name="Text 10"/>
          <p:cNvSpPr/>
          <p:nvPr/>
        </p:nvSpPr>
        <p:spPr>
          <a:xfrm>
            <a:off x="4547087" y="5723305"/>
            <a:ext cx="123497" cy="154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938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87" y="5879039"/>
            <a:ext cx="5993428" cy="1714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547087" y="6012001"/>
            <a:ext cx="1666369" cy="192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Proactive Engagement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547087" y="6279089"/>
            <a:ext cx="5993428" cy="395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38"/>
              </a:lnSpc>
            </a:pPr>
            <a:r>
              <a:rPr lang="en-US" sz="938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 predictive analytics to identify and engage at-risk customers proactively with personalized offers and support.</a:t>
            </a:r>
            <a:endParaRPr lang="en-US" sz="93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343" y="1698160"/>
            <a:ext cx="8164056" cy="53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3"/>
              </a:lnSpc>
            </a:pPr>
            <a:r>
              <a:rPr lang="en-US" sz="3338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Case Study: Proactive Retention Success</a:t>
            </a:r>
            <a:endParaRPr lang="en-US" sz="333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" y="2676228"/>
            <a:ext cx="3663761" cy="36637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79871" y="2654974"/>
            <a:ext cx="5703213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63"/>
              </a:lnSpc>
            </a:pPr>
            <a:r>
              <a:rPr lang="en-US" sz="1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Bank X achieved a remarkable reduction in churn from 22% to 15% within a single year by implementing strategic initiatives: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679871" y="3622328"/>
            <a:ext cx="570321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2138"/>
              </a:lnSpc>
              <a:buSzPct val="100000"/>
              <a:buChar char="•"/>
            </a:pPr>
            <a:r>
              <a:rPr lang="en-US" sz="131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Prediction:</a:t>
            </a: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Adopted advanced machine learning models to accurately predict customer churn risks.</a:t>
            </a:r>
            <a:endParaRPr lang="en-US" sz="1313" dirty="0"/>
          </a:p>
        </p:txBody>
      </p:sp>
      <p:sp>
        <p:nvSpPr>
          <p:cNvPr id="6" name="Text 3"/>
          <p:cNvSpPr/>
          <p:nvPr/>
        </p:nvSpPr>
        <p:spPr>
          <a:xfrm>
            <a:off x="4679871" y="4226153"/>
            <a:ext cx="570321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2138"/>
              </a:lnSpc>
              <a:buSzPct val="100000"/>
              <a:buChar char="•"/>
            </a:pPr>
            <a:r>
              <a:rPr lang="en-US" sz="131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Offers:</a:t>
            </a: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Launched customized offers and incentives specifically targeting customers with multiple products, addressing a key churn driver.</a:t>
            </a:r>
            <a:endParaRPr lang="en-US" sz="1313" dirty="0"/>
          </a:p>
        </p:txBody>
      </p:sp>
      <p:sp>
        <p:nvSpPr>
          <p:cNvPr id="7" name="Text 4"/>
          <p:cNvSpPr/>
          <p:nvPr/>
        </p:nvSpPr>
        <p:spPr>
          <a:xfrm>
            <a:off x="4679871" y="5102156"/>
            <a:ext cx="570321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57175" indent="-257175">
              <a:lnSpc>
                <a:spcPts val="2138"/>
              </a:lnSpc>
              <a:buSzPct val="100000"/>
              <a:buChar char="•"/>
            </a:pPr>
            <a:r>
              <a:rPr lang="en-US" sz="1313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Improved Support:</a:t>
            </a:r>
            <a:r>
              <a:rPr lang="en-US" sz="1313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Enhanced onboarding processes and strengthened digital support channels, leading to a smoother customer experience.</a:t>
            </a:r>
            <a:endParaRPr lang="en-US" sz="131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</TotalTime>
  <Words>753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 Light</vt:lpstr>
      <vt:lpstr>Instrument Sans Medium</vt:lpstr>
      <vt:lpstr>Instrument Sans Semi Bold</vt:lpstr>
      <vt:lpstr>Calibri</vt:lpstr>
      <vt:lpstr>Instrument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Chandan</dc:creator>
  <cp:lastModifiedBy>Chandan .</cp:lastModifiedBy>
  <cp:revision>3</cp:revision>
  <dcterms:created xsi:type="dcterms:W3CDTF">2025-11-29T02:39:53Z</dcterms:created>
  <dcterms:modified xsi:type="dcterms:W3CDTF">2025-11-29T03:09:03Z</dcterms:modified>
</cp:coreProperties>
</file>